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5" r:id="rId5"/>
    <p:sldId id="259" r:id="rId6"/>
    <p:sldId id="260" r:id="rId7"/>
    <p:sldId id="261" r:id="rId8"/>
    <p:sldId id="269" r:id="rId9"/>
    <p:sldId id="270" r:id="rId10"/>
    <p:sldId id="271" r:id="rId11"/>
    <p:sldId id="272" r:id="rId12"/>
    <p:sldId id="273" r:id="rId13"/>
    <p:sldId id="262" r:id="rId14"/>
    <p:sldId id="263" r:id="rId15"/>
    <p:sldId id="264" r:id="rId16"/>
    <p:sldId id="266" r:id="rId17"/>
    <p:sldId id="267" r:id="rId18"/>
    <p:sldId id="268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EE"/>
    <a:srgbClr val="F2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648" y="8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0B1DDE-38E0-0353-8108-F2D68338B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D2A0F5-B827-AC70-4521-D34026A83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4E427F-C48E-BC16-FC8E-FDD2655A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3B4A5-FF34-5AEE-038D-B8A2747B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76BF5F-82D4-1591-39E8-E265C6E62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53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27E515-5EE7-D6B1-1301-C041F9B5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3B2F5E-6C09-BE63-E1B9-B8C96CD9E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AB5F1-024D-6B3E-29C4-430D61EC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13E4C1-144F-E07F-B08C-9E216CC1E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BF7278-63C5-84F8-9D13-D5175418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104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87BEF95-4D51-A250-1FF7-2185571D1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5B47B15-B259-4FF3-08AE-0A58486C5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46FF16-EDD1-C7F0-A55B-F7FD7FD71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FAA16B-6837-48CF-647C-0DE6876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CE5110-8175-32C7-6775-E24B95C6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49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01D93C-C142-E7A8-2A31-6FF16D71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E22BF4-BC70-280A-7E5F-56FA1C59B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2EFAAF-8A88-704E-498D-5D1202B33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591FA4-23CC-B1C9-797D-FA3EA997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C96D10-73B5-194C-3741-35248B77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7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9C5E43-B7EC-66AC-7D5E-32D89313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D5FD1F-FC7F-B391-5C39-16A3163F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19B8BD-9187-F1DD-5EC0-3FB371FF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CD72B8-49C8-6A32-D4C1-F8368156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CAC64-CABC-AB84-43A7-E441C3699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44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A21E3-89B7-D945-2097-9070D3A2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18DA8-DF58-11A6-3C97-89CAF9E89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8B196F4-4773-C6E5-1C29-959645402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BDD566B-260A-D844-0616-9F07F80C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52F85A7-5584-FA54-E681-7CAD038C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A0DBCF-4ADC-3826-320F-0AECEDF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12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9F9C0-13C3-9BAF-BE73-EAFF0442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6512A8-BA2E-154C-37E7-FFA631AE8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FB21CFF-4F7E-C947-EE74-76FC1EB2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2CA6278-1150-7052-2485-FDFD160D4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AC9341A-6E3D-15E3-7C6D-825CA4DB9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70AA9FF-A1DC-0DDF-97A9-FAE5CAF1A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BB23496-87D0-69B5-2149-C4EDB425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9CE5F9C-945C-D9D1-5588-E30FF356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15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565FB1-F071-8D63-4ED0-5EFBF258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E938F-252F-54FD-16C6-C5DE9499C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49034D-54EF-FA19-1233-51E21F12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DEB31D-A811-C6E3-DB69-6C5D5496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514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686290-D6C1-DA47-929E-7F267DC6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B6A5346-7AEF-DD75-046E-5DBCAB7D1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C58F19-BCCF-CB18-E671-8D0805AD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776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84EEA1-DA4F-57DF-2C46-23A6FA819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AA94E4-6722-D194-613F-60178DAD7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92BE3F1-BD08-6F68-6225-604925CA9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4FBC84-46DD-F7D1-4419-F4B541FD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DCF114-412C-624D-5B37-973E21C9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C9562D-78F3-A994-20B3-72470A82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46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8C70C7-7A7A-EA68-3598-005BEFCB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ABD935F-E373-6C34-C2AB-FDFB2ADED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F7E5A-4856-5684-52CD-D6C0218EE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D97CF7-5CC2-BDDF-A61B-EAE976C7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FFC9106-36EC-7140-C5C5-382CF434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F5C500-5113-586E-1878-F33A88E4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50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11EE7D-812D-412E-C97A-C66BA464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13E5BA-AD46-2574-3F40-8CA21C7FC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D155A4-8F85-807E-ED66-3719E84903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4FCD5-D4A5-447C-BD83-B2BFAE24FD09}" type="datetimeFigureOut">
              <a:rPr lang="it-IT" smtClean="0"/>
              <a:t>09/08/2024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2455F5-9FE1-58D6-139D-93785822B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3CA174-E50F-1B68-904F-F37D687B6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BAD4D-E472-4FE3-9E40-D9F69576533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32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2F438D-8722-B55E-92C4-4ED26E67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115820"/>
            <a:ext cx="9144000" cy="2626360"/>
          </a:xfrm>
        </p:spPr>
        <p:txBody>
          <a:bodyPr anchor="ctr">
            <a:noAutofit/>
          </a:bodyPr>
          <a:lstStyle/>
          <a:p>
            <a:r>
              <a:rPr lang="it-IT" sz="14900" b="1" dirty="0" err="1">
                <a:latin typeface="Bahnschrift SemiBold" panose="020B0502040204020203" pitchFamily="34" charset="0"/>
              </a:rPr>
              <a:t>Qgreen</a:t>
            </a:r>
            <a:endParaRPr lang="it-IT" sz="10300" b="1" dirty="0">
              <a:latin typeface="Bahnschrift SemiBold" panose="020B05020402040202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58EAAD-0550-79A7-2057-7695D155F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4" y="1416040"/>
            <a:ext cx="5312229" cy="39389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2F4ABE-955E-A01C-5AE1-44C10C2EA9BA}"/>
              </a:ext>
            </a:extLst>
          </p:cNvPr>
          <p:cNvSpPr txBox="1"/>
          <p:nvPr/>
        </p:nvSpPr>
        <p:spPr>
          <a:xfrm>
            <a:off x="2120534" y="4936878"/>
            <a:ext cx="7950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Bahnschrift SemiLight" panose="020B0502040204020203" pitchFamily="34" charset="0"/>
              </a:rPr>
              <a:t>Matteo Selden, </a:t>
            </a:r>
            <a:r>
              <a:rPr lang="it-IT" sz="1600" dirty="0" err="1">
                <a:latin typeface="Bahnschrift SemiLight" panose="020B0502040204020203" pitchFamily="34" charset="0"/>
              </a:rPr>
              <a:t>Pratham</a:t>
            </a:r>
            <a:r>
              <a:rPr lang="it-IT" sz="1600" dirty="0">
                <a:latin typeface="Bahnschrift SemiLight" panose="020B0502040204020203" pitchFamily="34" charset="0"/>
              </a:rPr>
              <a:t> Gupta, Islam Mohammed </a:t>
            </a:r>
            <a:r>
              <a:rPr lang="it-IT" sz="1600" dirty="0" err="1">
                <a:latin typeface="Bahnschrift SemiLight" panose="020B0502040204020203" pitchFamily="34" charset="0"/>
              </a:rPr>
              <a:t>Elgendy</a:t>
            </a:r>
            <a:r>
              <a:rPr lang="it-IT" sz="1600" dirty="0">
                <a:latin typeface="Bahnschrift SemiLight" panose="020B0502040204020203" pitchFamily="34" charset="0"/>
              </a:rPr>
              <a:t>, </a:t>
            </a:r>
            <a:r>
              <a:rPr lang="it-IT" sz="1600" dirty="0" err="1">
                <a:latin typeface="Bahnschrift SemiLight" panose="020B0502040204020203" pitchFamily="34" charset="0"/>
              </a:rPr>
              <a:t>Aratrika</a:t>
            </a:r>
            <a:r>
              <a:rPr lang="it-IT" sz="1600" dirty="0">
                <a:latin typeface="Bahnschrift SemiLight" panose="020B0502040204020203" pitchFamily="34" charset="0"/>
              </a:rPr>
              <a:t> Gupta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851F73F-E370-22BC-02B8-E4A5EEFC7FA2}"/>
              </a:ext>
            </a:extLst>
          </p:cNvPr>
          <p:cNvSpPr txBox="1"/>
          <p:nvPr/>
        </p:nvSpPr>
        <p:spPr>
          <a:xfrm>
            <a:off x="4127861" y="1943674"/>
            <a:ext cx="393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Bahnschrift SemiLight" panose="020B0502040204020203" pitchFamily="34" charset="0"/>
              </a:rPr>
              <a:t>Womanium</a:t>
            </a:r>
            <a:r>
              <a:rPr lang="it-IT" dirty="0">
                <a:latin typeface="Bahnschrift SemiLight" panose="020B0502040204020203" pitchFamily="34" charset="0"/>
              </a:rPr>
              <a:t> </a:t>
            </a:r>
            <a:r>
              <a:rPr lang="it-IT" dirty="0" err="1">
                <a:latin typeface="Bahnschrift SemiLight" panose="020B0502040204020203" pitchFamily="34" charset="0"/>
              </a:rPr>
              <a:t>AI+Climate</a:t>
            </a:r>
            <a:r>
              <a:rPr lang="it-IT" dirty="0">
                <a:latin typeface="Bahnschrift SemiLight" panose="020B0502040204020203" pitchFamily="34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60462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C58557-8C69-3E1F-8832-B64D4FE6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81" y="-679938"/>
            <a:ext cx="13089157" cy="9828269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B50A366A-D571-17EC-14F6-628C8DAC9519}"/>
              </a:ext>
            </a:extLst>
          </p:cNvPr>
          <p:cNvSpPr/>
          <p:nvPr/>
        </p:nvSpPr>
        <p:spPr>
          <a:xfrm>
            <a:off x="-518160" y="-944880"/>
            <a:ext cx="5532120" cy="8305800"/>
          </a:xfrm>
          <a:prstGeom prst="rect">
            <a:avLst/>
          </a:prstGeom>
          <a:solidFill>
            <a:srgbClr val="EFF1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43F96735-CEF2-0C7E-E6A9-EA8D409F1A1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is</a:t>
            </a:r>
            <a:r>
              <a:rPr lang="it-IT" sz="14900" b="1" dirty="0">
                <a:latin typeface="Bahnschrift SemiBold" panose="020B0502040204020203" pitchFamily="34" charset="0"/>
              </a:rPr>
              <a:t> a </a:t>
            </a:r>
            <a:r>
              <a:rPr lang="it-IT" sz="14900" b="1" dirty="0" err="1">
                <a:latin typeface="Bahnschrift SemiBold" panose="020B0502040204020203" pitchFamily="34" charset="0"/>
              </a:rPr>
              <a:t>plant</a:t>
            </a:r>
            <a:r>
              <a:rPr lang="it-IT" sz="14900" b="1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1897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7CACEEB-5CE8-BA09-C092-DC9C74D77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40" y="-1573822"/>
            <a:ext cx="13336610" cy="8833339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D85697E-7953-11EE-55C3-75129329072B}"/>
              </a:ext>
            </a:extLst>
          </p:cNvPr>
          <p:cNvSpPr/>
          <p:nvPr/>
        </p:nvSpPr>
        <p:spPr>
          <a:xfrm>
            <a:off x="-960121" y="-2255520"/>
            <a:ext cx="14752320" cy="10027920"/>
          </a:xfrm>
          <a:prstGeom prst="rect">
            <a:avLst/>
          </a:prstGeom>
          <a:solidFill>
            <a:schemeClr val="tx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0706F65-0B2B-09C4-71BD-F15BDE6D4575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But </a:t>
            </a:r>
            <a:r>
              <a:rPr lang="it-IT" sz="149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766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444757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2. </a:t>
            </a:r>
            <a:r>
              <a:rPr lang="it-IT" sz="8000" b="1" dirty="0" err="1">
                <a:latin typeface="Bahnschrift SemiBold" panose="020B0502040204020203" pitchFamily="34" charset="0"/>
              </a:rPr>
              <a:t>Predictive</a:t>
            </a:r>
            <a:r>
              <a:rPr lang="it-IT" sz="8000" b="1" dirty="0">
                <a:latin typeface="Bahnschrift SemiBold" panose="020B0502040204020203" pitchFamily="34" charset="0"/>
              </a:rPr>
              <a:t> model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008236"/>
            <a:ext cx="9946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Evaluating</a:t>
            </a:r>
            <a:r>
              <a:rPr lang="it-IT" sz="2400" dirty="0">
                <a:latin typeface="Bahnschrift SemiLight" panose="020B0502040204020203" pitchFamily="34" charset="0"/>
              </a:rPr>
              <a:t> images (</a:t>
            </a:r>
            <a:r>
              <a:rPr lang="it-IT" sz="2400" dirty="0" err="1">
                <a:latin typeface="Bahnschrift SemiLight" panose="020B0502040204020203" pitchFamily="34" charset="0"/>
              </a:rPr>
              <a:t>taken</a:t>
            </a:r>
            <a:r>
              <a:rPr lang="it-IT" sz="2400" dirty="0">
                <a:latin typeface="Bahnschrift SemiLight" panose="020B0502040204020203" pitchFamily="34" charset="0"/>
              </a:rPr>
              <a:t> in </a:t>
            </a:r>
            <a:r>
              <a:rPr lang="it-IT" sz="2400" dirty="0" err="1">
                <a:latin typeface="Bahnschrift SemiLight" panose="020B0502040204020203" pitchFamily="34" charset="0"/>
              </a:rPr>
              <a:t>September</a:t>
            </a:r>
            <a:r>
              <a:rPr lang="it-IT" sz="2400" dirty="0">
                <a:latin typeface="Bahnschrift SemiLight" panose="020B0502040204020203" pitchFamily="34" charset="0"/>
              </a:rPr>
              <a:t>) of the </a:t>
            </a:r>
            <a:r>
              <a:rPr lang="it-IT" sz="2400" dirty="0" err="1">
                <a:latin typeface="Bahnschrift SemiLight" panose="020B0502040204020203" pitchFamily="34" charset="0"/>
              </a:rPr>
              <a:t>same</a:t>
            </a:r>
            <a:r>
              <a:rPr lang="it-IT" sz="2400" dirty="0">
                <a:latin typeface="Bahnschrift SemiLight" panose="020B0502040204020203" pitchFamily="34" charset="0"/>
              </a:rPr>
              <a:t> place on a </a:t>
            </a:r>
            <a:r>
              <a:rPr lang="it-IT" sz="2400" dirty="0" err="1">
                <a:latin typeface="Bahnschrift SemiLight" panose="020B0502040204020203" pitchFamily="34" charset="0"/>
              </a:rPr>
              <a:t>span</a:t>
            </a:r>
            <a:r>
              <a:rPr lang="it-IT" sz="2400" dirty="0">
                <a:latin typeface="Bahnschrift SemiLight" panose="020B0502040204020203" pitchFamily="34" charset="0"/>
              </a:rPr>
              <a:t> of </a:t>
            </a:r>
            <a:r>
              <a:rPr lang="it-IT" sz="2400" dirty="0" err="1">
                <a:latin typeface="Bahnschrift SemiLight" panose="020B0502040204020203" pitchFamily="34" charset="0"/>
              </a:rPr>
              <a:t>around</a:t>
            </a:r>
            <a:r>
              <a:rPr lang="it-IT" sz="2400" dirty="0">
                <a:latin typeface="Bahnschrift SemiLight" panose="020B0502040204020203" pitchFamily="34" charset="0"/>
              </a:rPr>
              <a:t> 10 </a:t>
            </a:r>
            <a:r>
              <a:rPr lang="it-IT" sz="2400" dirty="0" err="1">
                <a:latin typeface="Bahnschrift SemiLight" panose="020B0502040204020203" pitchFamily="34" charset="0"/>
              </a:rPr>
              <a:t>years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also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adding</a:t>
            </a:r>
            <a:r>
              <a:rPr lang="it-IT" sz="2400" dirty="0">
                <a:latin typeface="Bahnschrift SemiLight" panose="020B0502040204020203" pitchFamily="34" charset="0"/>
              </a:rPr>
              <a:t> data </a:t>
            </a:r>
            <a:r>
              <a:rPr lang="it-IT" sz="2400" dirty="0" err="1">
                <a:latin typeface="Bahnschrift SemiLight" panose="020B0502040204020203" pitchFamily="34" charset="0"/>
              </a:rPr>
              <a:t>about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climate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factors</a:t>
            </a:r>
            <a:r>
              <a:rPr lang="it-IT" sz="2400" dirty="0">
                <a:latin typeface="Bahnschrift SemiLight" panose="020B0502040204020203" pitchFamily="34" charset="0"/>
              </a:rPr>
              <a:t> (</a:t>
            </a:r>
            <a:r>
              <a:rPr lang="it-IT" sz="2400" dirty="0" err="1">
                <a:latin typeface="Bahnschrift SemiLight" panose="020B0502040204020203" pitchFamily="34" charset="0"/>
              </a:rPr>
              <a:t>rainfall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humindity</a:t>
            </a:r>
            <a:r>
              <a:rPr lang="it-IT" sz="2400" dirty="0">
                <a:latin typeface="Bahnschrift SemiLight" panose="020B0502040204020203" pitchFamily="34" charset="0"/>
              </a:rPr>
              <a:t>, temperature…).  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>
                <a:latin typeface="Bahnschrift SemiLight" panose="020B0502040204020203" pitchFamily="34" charset="0"/>
              </a:rPr>
              <a:t>But for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3A2093-C1A3-ABD5-0E35-31923EA87FB4}"/>
              </a:ext>
            </a:extLst>
          </p:cNvPr>
          <p:cNvSpPr txBox="1"/>
          <p:nvPr/>
        </p:nvSpPr>
        <p:spPr>
          <a:xfrm>
            <a:off x="1246688" y="4813767"/>
            <a:ext cx="9041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hnschrift SemiLight" panose="020B0502040204020203" pitchFamily="34" charset="0"/>
              </a:rPr>
              <a:t>To </a:t>
            </a:r>
            <a:r>
              <a:rPr lang="it-IT" sz="2400" dirty="0" err="1">
                <a:latin typeface="Bahnschrift SemiLight" panose="020B0502040204020203" pitchFamily="34" charset="0"/>
              </a:rPr>
              <a:t>predict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will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happen</a:t>
            </a:r>
            <a:r>
              <a:rPr lang="it-IT" sz="2400" dirty="0">
                <a:latin typeface="Bahnschrift SemiLight" panose="020B0502040204020203" pitchFamily="34" charset="0"/>
              </a:rPr>
              <a:t> in </a:t>
            </a:r>
            <a:r>
              <a:rPr lang="it-IT" sz="2400" dirty="0" err="1">
                <a:latin typeface="Bahnschrift SemiLight" panose="020B0502040204020203" pitchFamily="34" charset="0"/>
              </a:rPr>
              <a:t>another</a:t>
            </a:r>
            <a:r>
              <a:rPr lang="it-IT" sz="2400" dirty="0">
                <a:latin typeface="Bahnschrift SemiLight" panose="020B0502040204020203" pitchFamily="34" charset="0"/>
              </a:rPr>
              <a:t> 10 </a:t>
            </a:r>
            <a:r>
              <a:rPr lang="it-IT" sz="2400" dirty="0" err="1">
                <a:latin typeface="Bahnschrift SemiLight" panose="020B0502040204020203" pitchFamily="34" charset="0"/>
              </a:rPr>
              <a:t>years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89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Did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we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succeed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7788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5E2D0E8-C588-3633-F930-E974293C4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905" y="-739558"/>
            <a:ext cx="12364474" cy="8242983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656F84E-0A5F-9C7C-67C8-45407B610BE2}"/>
              </a:ext>
            </a:extLst>
          </p:cNvPr>
          <p:cNvSpPr txBox="1">
            <a:spLocks/>
          </p:cNvSpPr>
          <p:nvPr/>
        </p:nvSpPr>
        <p:spPr>
          <a:xfrm>
            <a:off x="431247" y="838464"/>
            <a:ext cx="11157032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b="1" dirty="0">
                <a:solidFill>
                  <a:schemeClr val="bg2">
                    <a:lumMod val="10000"/>
                  </a:schemeClr>
                </a:solidFill>
                <a:latin typeface="Bahnschrift SemiBold" panose="020B0502040204020203" pitchFamily="34" charset="0"/>
              </a:rPr>
              <a:t>Reality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BACB75-3ED2-B7A5-023A-4D8C36C4EDA4}"/>
              </a:ext>
            </a:extLst>
          </p:cNvPr>
          <p:cNvGrpSpPr/>
          <p:nvPr/>
        </p:nvGrpSpPr>
        <p:grpSpPr>
          <a:xfrm>
            <a:off x="-172474" y="-685800"/>
            <a:ext cx="12364474" cy="8229600"/>
            <a:chOff x="-172474" y="-685800"/>
            <a:chExt cx="12364474" cy="8229600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E9C5E8A-3169-82CB-AB32-9A03C9360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2474" y="-685800"/>
              <a:ext cx="12364474" cy="8229600"/>
            </a:xfrm>
            <a:prstGeom prst="rect">
              <a:avLst/>
            </a:prstGeom>
          </p:spPr>
        </p:pic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D118AB4A-D916-6169-9972-9F0FC399E338}"/>
                </a:ext>
              </a:extLst>
            </p:cNvPr>
            <p:cNvSpPr txBox="1">
              <a:spLocks/>
            </p:cNvSpPr>
            <p:nvPr/>
          </p:nvSpPr>
          <p:spPr>
            <a:xfrm>
              <a:off x="517484" y="818276"/>
              <a:ext cx="11157032" cy="51273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14900" dirty="0" err="1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Expectation</a:t>
              </a:r>
              <a:endParaRPr lang="it-IT" sz="14900" dirty="0">
                <a:solidFill>
                  <a:schemeClr val="bg1"/>
                </a:solidFill>
                <a:latin typeface="Bahnschrift SemiBol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08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Half and </a:t>
            </a:r>
            <a:r>
              <a:rPr lang="it-IT" sz="8000" b="1" dirty="0" err="1">
                <a:latin typeface="Bahnschrift SemiBold" panose="020B0502040204020203" pitchFamily="34" charset="0"/>
              </a:rPr>
              <a:t>half</a:t>
            </a:r>
            <a:r>
              <a:rPr lang="it-IT" sz="8000" b="1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226733"/>
            <a:ext cx="9946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image </a:t>
            </a:r>
            <a:r>
              <a:rPr lang="it-IT" sz="2400" dirty="0" err="1">
                <a:latin typeface="Bahnschrift SemiLight" panose="020B0502040204020203" pitchFamily="34" charset="0"/>
              </a:rPr>
              <a:t>recognition</a:t>
            </a:r>
            <a:r>
              <a:rPr lang="it-IT" sz="2400" dirty="0">
                <a:latin typeface="Bahnschrift SemiLight" panose="020B0502040204020203" pitchFamily="34" charset="0"/>
              </a:rPr>
              <a:t> model works.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shoots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almost</a:t>
            </a:r>
            <a:r>
              <a:rPr lang="it-IT" sz="2400" dirty="0">
                <a:latin typeface="Bahnschrift SemiLight" panose="020B0502040204020203" pitchFamily="34" charset="0"/>
              </a:rPr>
              <a:t> random,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fixable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predictive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doesn’t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exist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it-IT" sz="2400" dirty="0">
                <a:latin typeface="Bahnschrift SemiLight" panose="020B0502040204020203" pitchFamily="34" charset="0"/>
              </a:rPr>
              <a:t>So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guess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i="1" dirty="0" err="1">
                <a:latin typeface="Bahnschrift SemiLight" panose="020B0502040204020203" pitchFamily="34" charset="0"/>
              </a:rPr>
              <a:t>could</a:t>
            </a:r>
            <a:r>
              <a:rPr lang="it-IT" sz="2400" dirty="0">
                <a:latin typeface="Bahnschrift SemiLight" panose="020B0502040204020203" pitchFamily="34" charset="0"/>
              </a:rPr>
              <a:t> work.</a:t>
            </a:r>
          </a:p>
        </p:txBody>
      </p:sp>
    </p:spTree>
    <p:extLst>
      <p:ext uri="{BB962C8B-B14F-4D97-AF65-F5344CB8AC3E}">
        <p14:creationId xmlns:p14="http://schemas.microsoft.com/office/powerpoint/2010/main" val="1135484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latin typeface="Bahnschrift SemiBold" panose="020B0502040204020203" pitchFamily="34" charset="0"/>
              </a:rPr>
              <a:t>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4135718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8479F1C-CDCB-64CB-57E8-757472AEE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224" y="-10112801"/>
            <a:ext cx="12388424" cy="20168535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ED81EC06-F2E3-DBE3-D30F-672C87C973D7}"/>
              </a:ext>
            </a:extLst>
          </p:cNvPr>
          <p:cNvSpPr txBox="1">
            <a:spLocks/>
          </p:cNvSpPr>
          <p:nvPr/>
        </p:nvSpPr>
        <p:spPr>
          <a:xfrm>
            <a:off x="517484" y="818276"/>
            <a:ext cx="11157032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Vacation</a:t>
            </a:r>
            <a:r>
              <a:rPr lang="it-IT" sz="14900" dirty="0">
                <a:solidFill>
                  <a:schemeClr val="bg1"/>
                </a:solidFill>
                <a:latin typeface="Bahnschrift SemiBold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2698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Making </a:t>
            </a:r>
            <a:r>
              <a:rPr lang="it-IT" sz="8000" b="1" dirty="0" err="1">
                <a:latin typeface="Bahnschrift SemiBold" panose="020B0502040204020203" pitchFamily="34" charset="0"/>
              </a:rPr>
              <a:t>it</a:t>
            </a:r>
            <a:r>
              <a:rPr lang="it-IT" sz="8000" b="1" dirty="0">
                <a:latin typeface="Bahnschrift SemiBold" panose="020B0502040204020203" pitchFamily="34" charset="0"/>
              </a:rPr>
              <a:t> work.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8" y="3226733"/>
            <a:ext cx="100004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Bahnschrift SemiLight" panose="020B0502040204020203" pitchFamily="34" charset="0"/>
              </a:rPr>
              <a:t>The image </a:t>
            </a:r>
            <a:r>
              <a:rPr lang="it-IT" sz="2400" dirty="0" err="1">
                <a:latin typeface="Bahnschrift SemiLight" panose="020B0502040204020203" pitchFamily="34" charset="0"/>
              </a:rPr>
              <a:t>recognition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needs</a:t>
            </a:r>
            <a:r>
              <a:rPr lang="it-IT" sz="2400" dirty="0">
                <a:latin typeface="Bahnschrift SemiLight" panose="020B0502040204020203" pitchFamily="34" charset="0"/>
              </a:rPr>
              <a:t> some help. The training data and the testing data are </a:t>
            </a:r>
            <a:r>
              <a:rPr lang="it-IT" sz="2400" dirty="0" err="1">
                <a:latin typeface="Bahnschrift SemiLight" panose="020B0502040204020203" pitchFamily="34" charset="0"/>
              </a:rPr>
              <a:t>different</a:t>
            </a:r>
            <a:r>
              <a:rPr lang="it-IT" sz="2400" dirty="0">
                <a:latin typeface="Bahnschrift SemiLight" panose="020B0502040204020203" pitchFamily="34" charset="0"/>
              </a:rPr>
              <a:t> and </a:t>
            </a:r>
            <a:r>
              <a:rPr lang="it-IT" sz="2400" dirty="0" err="1">
                <a:latin typeface="Bahnschrift SemiLight" panose="020B0502040204020203" pitchFamily="34" charset="0"/>
              </a:rPr>
              <a:t>that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doesn’t</a:t>
            </a:r>
            <a:r>
              <a:rPr lang="it-IT" sz="2400" dirty="0">
                <a:latin typeface="Bahnschrift SemiLight" panose="020B0502040204020203" pitchFamily="34" charset="0"/>
              </a:rPr>
              <a:t> make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easier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promising</a:t>
            </a:r>
            <a:r>
              <a:rPr lang="it-IT" sz="2400" dirty="0">
                <a:latin typeface="Bahnschrift SemiLight" panose="020B0502040204020203" pitchFamily="34" charset="0"/>
              </a:rPr>
              <a:t> start and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managed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get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something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going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>
                <a:latin typeface="Bahnschrift SemiLight" panose="020B0502040204020203" pitchFamily="34" charset="0"/>
              </a:rPr>
              <a:t>The </a:t>
            </a:r>
            <a:r>
              <a:rPr lang="it-IT" sz="2400" dirty="0" err="1">
                <a:latin typeface="Bahnschrift SemiLight" panose="020B0502040204020203" pitchFamily="34" charset="0"/>
              </a:rPr>
              <a:t>predictive</a:t>
            </a:r>
            <a:r>
              <a:rPr lang="it-IT" sz="2400" dirty="0">
                <a:latin typeface="Bahnschrift SemiLight" panose="020B0502040204020203" pitchFamily="34" charset="0"/>
              </a:rPr>
              <a:t> model </a:t>
            </a:r>
            <a:r>
              <a:rPr lang="it-IT" sz="2400" dirty="0" err="1">
                <a:latin typeface="Bahnschrift SemiLight" panose="020B0502040204020203" pitchFamily="34" charset="0"/>
              </a:rPr>
              <a:t>should</a:t>
            </a:r>
            <a:r>
              <a:rPr lang="it-IT" sz="2400" dirty="0">
                <a:latin typeface="Bahnschrift SemiLight" panose="020B0502040204020203" pitchFamily="34" charset="0"/>
              </a:rPr>
              <a:t> be </a:t>
            </a:r>
            <a:r>
              <a:rPr lang="it-IT" sz="2400" dirty="0" err="1">
                <a:latin typeface="Bahnschrift SemiLight" panose="020B0502040204020203" pitchFamily="34" charset="0"/>
              </a:rPr>
              <a:t>easier</a:t>
            </a:r>
            <a:r>
              <a:rPr lang="it-IT" sz="2400" dirty="0">
                <a:latin typeface="Bahnschrift SemiLight" panose="020B0502040204020203" pitchFamily="34" charset="0"/>
              </a:rPr>
              <a:t>, </a:t>
            </a:r>
            <a:r>
              <a:rPr lang="it-IT" sz="2400" dirty="0" err="1">
                <a:latin typeface="Bahnschrift SemiLight" panose="020B0502040204020203" pitchFamily="34" charset="0"/>
              </a:rPr>
              <a:t>but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didn’t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even</a:t>
            </a:r>
            <a:r>
              <a:rPr lang="it-IT" sz="2400" dirty="0">
                <a:latin typeface="Bahnschrift SemiLight" panose="020B0502040204020203" pitchFamily="34" charset="0"/>
              </a:rPr>
              <a:t> start to work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out in practice. The </a:t>
            </a:r>
            <a:r>
              <a:rPr lang="it-IT" sz="2400" dirty="0" err="1">
                <a:latin typeface="Bahnschrift SemiLight" panose="020B0502040204020203" pitchFamily="34" charset="0"/>
              </a:rPr>
              <a:t>only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issue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might</a:t>
            </a:r>
            <a:r>
              <a:rPr lang="it-IT" sz="2400" dirty="0">
                <a:latin typeface="Bahnschrift SemiLight" panose="020B0502040204020203" pitchFamily="34" charset="0"/>
              </a:rPr>
              <a:t> be the </a:t>
            </a:r>
            <a:r>
              <a:rPr lang="it-IT" sz="2400" dirty="0" err="1">
                <a:latin typeface="Bahnschrift SemiLight" panose="020B0502040204020203" pitchFamily="34" charset="0"/>
              </a:rPr>
              <a:t>lack</a:t>
            </a:r>
            <a:r>
              <a:rPr lang="it-IT" sz="2400" dirty="0">
                <a:latin typeface="Bahnschrift SemiLight" panose="020B0502040204020203" pitchFamily="34" charset="0"/>
              </a:rPr>
              <a:t> of </a:t>
            </a:r>
            <a:r>
              <a:rPr lang="it-IT" sz="2400" dirty="0" err="1">
                <a:latin typeface="Bahnschrift SemiLight" panose="020B0502040204020203" pitchFamily="34" charset="0"/>
              </a:rPr>
              <a:t>extensive</a:t>
            </a:r>
            <a:r>
              <a:rPr lang="it-IT" sz="2400" dirty="0">
                <a:latin typeface="Bahnschrift SemiLight" panose="020B0502040204020203" pitchFamily="34" charset="0"/>
              </a:rPr>
              <a:t> datasets.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We’ll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see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can do.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C684F15-E95E-B328-3E44-7BAE3A4932A4}"/>
              </a:ext>
            </a:extLst>
          </p:cNvPr>
          <p:cNvSpPr txBox="1"/>
          <p:nvPr/>
        </p:nvSpPr>
        <p:spPr>
          <a:xfrm>
            <a:off x="4819268" y="5442724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Or </a:t>
            </a:r>
            <a:r>
              <a:rPr lang="it-IT" sz="2400" i="1" dirty="0" err="1">
                <a:latin typeface="Bahnschrift SemiLight" panose="020B0502040204020203" pitchFamily="34" charset="0"/>
              </a:rPr>
              <a:t>not</a:t>
            </a:r>
            <a:r>
              <a:rPr lang="it-IT" sz="2400" i="1" dirty="0">
                <a:latin typeface="Bahnschrift Semi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202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97078-E59C-D812-7D8E-EC332955759F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latin typeface="Bahnschrift SemiBold" panose="020B0502040204020203" pitchFamily="34" charset="0"/>
              </a:rPr>
              <a:t>Thanks?</a:t>
            </a:r>
          </a:p>
        </p:txBody>
      </p:sp>
    </p:spTree>
    <p:extLst>
      <p:ext uri="{BB962C8B-B14F-4D97-AF65-F5344CB8AC3E}">
        <p14:creationId xmlns:p14="http://schemas.microsoft.com/office/powerpoint/2010/main" val="256469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8" y="2115402"/>
            <a:ext cx="9689941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900" b="1" dirty="0" err="1">
                <a:latin typeface="Bahnschrift SemiBold" panose="020B0502040204020203" pitchFamily="34" charset="0"/>
              </a:rPr>
              <a:t>What’s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our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problem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  <a:endParaRPr lang="it-IT" sz="10300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54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EA4CBAD-55D3-03F5-35C6-6C9E0FA36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16" y="3940799"/>
            <a:ext cx="8819766" cy="653973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2D73F13C-9E39-6397-A06D-7F32290EDC90}"/>
              </a:ext>
            </a:extLst>
          </p:cNvPr>
          <p:cNvSpPr txBox="1">
            <a:spLocks/>
          </p:cNvSpPr>
          <p:nvPr/>
        </p:nvSpPr>
        <p:spPr>
          <a:xfrm>
            <a:off x="1251029" y="1732789"/>
            <a:ext cx="9689941" cy="21089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8800" b="1" dirty="0">
                <a:latin typeface="Bahnschrift SemiBold" panose="020B0502040204020203" pitchFamily="34" charset="0"/>
              </a:rPr>
              <a:t>Thanks, to </a:t>
            </a:r>
            <a:r>
              <a:rPr lang="it-IT" sz="8800" b="1" dirty="0" err="1">
                <a:latin typeface="Bahnschrift SemiBold" panose="020B0502040204020203" pitchFamily="34" charset="0"/>
              </a:rPr>
              <a:t>you</a:t>
            </a:r>
            <a:r>
              <a:rPr lang="it-IT" sz="8800" b="1" dirty="0">
                <a:latin typeface="Bahnschrift SemiBold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71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42FF75-D16B-AB05-67E7-B72D4AAFB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0873" y="-1122744"/>
            <a:ext cx="13064721" cy="8733104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8503794D-5D68-83DE-EAC3-DA6C14B7B5E7}"/>
              </a:ext>
            </a:extLst>
          </p:cNvPr>
          <p:cNvSpPr txBox="1">
            <a:spLocks/>
          </p:cNvSpPr>
          <p:nvPr/>
        </p:nvSpPr>
        <p:spPr>
          <a:xfrm>
            <a:off x="219920" y="2115820"/>
            <a:ext cx="1197208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it-IT" sz="80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399FF8-7BB2-1651-6FC1-7F8FED9E066E}"/>
              </a:ext>
            </a:extLst>
          </p:cNvPr>
          <p:cNvSpPr txBox="1"/>
          <p:nvPr/>
        </p:nvSpPr>
        <p:spPr>
          <a:xfrm>
            <a:off x="1285690" y="1353231"/>
            <a:ext cx="9620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It’s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1,3 </a:t>
            </a:r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billions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people </a:t>
            </a:r>
            <a:r>
              <a:rPr lang="it-IT" sz="36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problem</a:t>
            </a:r>
            <a:r>
              <a:rPr lang="it-IT" sz="3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39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008481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Land </a:t>
            </a:r>
            <a:r>
              <a:rPr lang="it-IT" sz="8000" b="1" dirty="0" err="1">
                <a:latin typeface="Bahnschrift SemiBold" panose="020B0502040204020203" pitchFamily="34" charset="0"/>
              </a:rPr>
              <a:t>degradation</a:t>
            </a:r>
            <a:r>
              <a:rPr lang="it-IT" sz="8000" b="1" dirty="0">
                <a:latin typeface="Bahnschrift SemiBold" panose="020B0502040204020203" pitchFamily="34" charset="0"/>
              </a:rPr>
              <a:t> and </a:t>
            </a:r>
            <a:r>
              <a:rPr lang="it-IT" sz="8000" b="1" dirty="0" err="1">
                <a:latin typeface="Bahnschrift SemiBold" panose="020B0502040204020203" pitchFamily="34" charset="0"/>
              </a:rPr>
              <a:t>desertification</a:t>
            </a:r>
            <a:r>
              <a:rPr lang="it-IT" sz="8000" b="1" dirty="0">
                <a:latin typeface="Bahnschrift SemiBold" panose="020B0502040204020203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852293"/>
            <a:ext cx="9946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Almost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all</a:t>
            </a:r>
            <a:r>
              <a:rPr lang="it-IT" sz="2400" dirty="0">
                <a:latin typeface="Bahnschrift SemiLight" panose="020B0502040204020203" pitchFamily="34" charset="0"/>
              </a:rPr>
              <a:t> of Earth </a:t>
            </a:r>
            <a:r>
              <a:rPr lang="it-IT" sz="2400" dirty="0" err="1">
                <a:latin typeface="Bahnschrift SemiLight" panose="020B0502040204020203" pitchFamily="34" charset="0"/>
              </a:rPr>
              <a:t>is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experiencing</a:t>
            </a:r>
            <a:r>
              <a:rPr lang="it-IT" sz="2400" dirty="0">
                <a:latin typeface="Bahnschrift SemiLight" panose="020B0502040204020203" pitchFamily="34" charset="0"/>
              </a:rPr>
              <a:t> severe </a:t>
            </a:r>
            <a:r>
              <a:rPr lang="it-IT" sz="2400" dirty="0" err="1">
                <a:latin typeface="Bahnschrift SemiLight" panose="020B0502040204020203" pitchFamily="34" charset="0"/>
              </a:rPr>
              <a:t>climatic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changes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r>
              <a:rPr lang="it-IT" sz="2400" dirty="0" err="1">
                <a:latin typeface="Bahnschrift SemiLight" panose="020B0502040204020203" pitchFamily="34" charset="0"/>
              </a:rPr>
              <a:t>Desertification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not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talked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about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i="1" dirty="0" err="1">
                <a:latin typeface="Bahnschrift SemiLight" panose="020B0502040204020203" pitchFamily="34" charset="0"/>
              </a:rPr>
              <a:t>enough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  <a:p>
            <a:r>
              <a:rPr lang="it-IT" sz="2400" dirty="0" err="1">
                <a:latin typeface="Bahnschrift SemiLight" panose="020B0502040204020203" pitchFamily="34" charset="0"/>
              </a:rPr>
              <a:t>That’s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why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chose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D23C4A-2DD2-80E3-1F3C-315AD15BF32E}"/>
              </a:ext>
            </a:extLst>
          </p:cNvPr>
          <p:cNvSpPr txBox="1"/>
          <p:nvPr/>
        </p:nvSpPr>
        <p:spPr>
          <a:xfrm>
            <a:off x="1246688" y="5275432"/>
            <a:ext cx="994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Becuase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was</a:t>
            </a:r>
            <a:r>
              <a:rPr lang="it-IT" sz="2400" dirty="0">
                <a:latin typeface="Bahnschrift SemiLight" panose="020B0502040204020203" pitchFamily="34" charset="0"/>
              </a:rPr>
              <a:t> the </a:t>
            </a:r>
            <a:r>
              <a:rPr lang="it-IT" sz="2400" dirty="0" err="1">
                <a:latin typeface="Bahnschrift SemiLight" panose="020B0502040204020203" pitchFamily="34" charset="0"/>
              </a:rPr>
              <a:t>only</a:t>
            </a:r>
            <a:r>
              <a:rPr lang="it-IT" sz="2400" dirty="0">
                <a:latin typeface="Bahnschrift SemiLight" panose="020B0502040204020203" pitchFamily="34" charset="0"/>
              </a:rPr>
              <a:t> good idea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had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8265DA-946F-25CC-3FF8-5911680F060B}"/>
              </a:ext>
            </a:extLst>
          </p:cNvPr>
          <p:cNvSpPr txBox="1"/>
          <p:nvPr/>
        </p:nvSpPr>
        <p:spPr>
          <a:xfrm>
            <a:off x="1246688" y="5292860"/>
            <a:ext cx="9946030" cy="1005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Becuase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want</a:t>
            </a:r>
            <a:r>
              <a:rPr lang="it-IT" sz="2400" dirty="0">
                <a:latin typeface="Bahnschrift SemiLight" panose="020B0502040204020203" pitchFamily="34" charset="0"/>
              </a:rPr>
              <a:t> to help people in </a:t>
            </a:r>
            <a:r>
              <a:rPr lang="it-IT" sz="2400" dirty="0" err="1">
                <a:latin typeface="Bahnschrift SemiLight" panose="020B0502040204020203" pitchFamily="34" charset="0"/>
              </a:rPr>
              <a:t>need</a:t>
            </a:r>
            <a:r>
              <a:rPr lang="it-IT" sz="2400" dirty="0">
                <a:latin typeface="Bahnschrift SemiLight" panose="020B0502040204020203" pitchFamily="34" charset="0"/>
              </a:rPr>
              <a:t>, and </a:t>
            </a:r>
            <a:r>
              <a:rPr lang="it-IT" sz="2400" dirty="0" err="1">
                <a:latin typeface="Bahnschrift SemiLight" panose="020B0502040204020203" pitchFamily="34" charset="0"/>
              </a:rPr>
              <a:t>protect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vulnerable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areas</a:t>
            </a:r>
            <a:r>
              <a:rPr lang="it-IT" sz="2400" dirty="0">
                <a:latin typeface="Bahnschrift SemiLight" panose="020B0502040204020203" pitchFamily="34" charset="0"/>
              </a:rPr>
              <a:t>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156741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CF117-113B-EF78-8C14-BFA0B4D0E48F}"/>
              </a:ext>
            </a:extLst>
          </p:cNvPr>
          <p:cNvSpPr txBox="1">
            <a:spLocks/>
          </p:cNvSpPr>
          <p:nvPr/>
        </p:nvSpPr>
        <p:spPr>
          <a:xfrm>
            <a:off x="1523999" y="2115820"/>
            <a:ext cx="9144000" cy="262636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03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160BB7BA-08B1-823B-5231-7714EF415F98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>
                <a:latin typeface="Bahnschrift SemiBold" panose="020B0502040204020203" pitchFamily="34" charset="0"/>
              </a:rPr>
              <a:t>The </a:t>
            </a:r>
            <a:r>
              <a:rPr lang="it-IT" sz="14900" b="1" dirty="0" err="1">
                <a:latin typeface="Bahnschrift SemiBold" panose="020B0502040204020203" pitchFamily="34" charset="0"/>
              </a:rPr>
              <a:t>solution</a:t>
            </a:r>
            <a:r>
              <a:rPr lang="it-IT" sz="14900" b="1" dirty="0">
                <a:latin typeface="Bahnschrift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5263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178D57-7FB4-09DF-1F46-B0F9F48BB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532" y="-972272"/>
            <a:ext cx="12347064" cy="8200662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3BA3D4E0-7AC4-5D12-133B-30B74AB67F58}"/>
              </a:ext>
            </a:extLst>
          </p:cNvPr>
          <p:cNvSpPr txBox="1">
            <a:spLocks/>
          </p:cNvSpPr>
          <p:nvPr/>
        </p:nvSpPr>
        <p:spPr>
          <a:xfrm>
            <a:off x="1945510" y="1752186"/>
            <a:ext cx="9689941" cy="335362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14900" b="1" dirty="0">
                <a:latin typeface="Bahnschrift SemiBold" panose="020B0502040204020203" pitchFamily="34" charset="0"/>
              </a:rPr>
              <a:t>Water!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AEBC4D9-E0C7-7A74-7B29-64EFEEAAC38A}"/>
              </a:ext>
            </a:extLst>
          </p:cNvPr>
          <p:cNvCxnSpPr>
            <a:cxnSpLocks/>
          </p:cNvCxnSpPr>
          <p:nvPr/>
        </p:nvCxnSpPr>
        <p:spPr>
          <a:xfrm flipV="1">
            <a:off x="5636871" y="3486875"/>
            <a:ext cx="6146157" cy="205453"/>
          </a:xfrm>
          <a:prstGeom prst="line">
            <a:avLst/>
          </a:prstGeom>
          <a:ln w="180975" cap="rnd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9" y="1582568"/>
            <a:ext cx="8047782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 err="1">
                <a:latin typeface="Bahnschrift SemiBold" panose="020B0502040204020203" pitchFamily="34" charset="0"/>
              </a:rPr>
              <a:t>Assessing</a:t>
            </a:r>
            <a:r>
              <a:rPr lang="it-IT" sz="8000" b="1" dirty="0">
                <a:latin typeface="Bahnschrift SemiBold" panose="020B0502040204020203" pitchFamily="34" charset="0"/>
              </a:rPr>
              <a:t> risk with AI.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852293"/>
            <a:ext cx="9946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Our</a:t>
            </a:r>
            <a:r>
              <a:rPr lang="it-IT" sz="2400" dirty="0">
                <a:latin typeface="Bahnschrift SemiLight" panose="020B0502040204020203" pitchFamily="34" charset="0"/>
              </a:rPr>
              <a:t> idea </a:t>
            </a:r>
            <a:r>
              <a:rPr lang="it-IT" sz="2400" dirty="0" err="1">
                <a:latin typeface="Bahnschrift SemiLight" panose="020B0502040204020203" pitchFamily="34" charset="0"/>
              </a:rPr>
              <a:t>was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develop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two-phase</a:t>
            </a:r>
            <a:r>
              <a:rPr lang="it-IT" sz="2400" dirty="0">
                <a:latin typeface="Bahnschrift SemiLight" panose="020B0502040204020203" pitchFamily="34" charset="0"/>
              </a:rPr>
              <a:t> model, </a:t>
            </a:r>
            <a:r>
              <a:rPr lang="it-IT" sz="2400" dirty="0" err="1">
                <a:latin typeface="Bahnschrift SemiLight" panose="020B0502040204020203" pitchFamily="34" charset="0"/>
              </a:rPr>
              <a:t>that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given</a:t>
            </a:r>
            <a:r>
              <a:rPr lang="it-IT" sz="2400" dirty="0">
                <a:latin typeface="Bahnschrift SemiLight" panose="020B0502040204020203" pitchFamily="34" charset="0"/>
              </a:rPr>
              <a:t> a satellite image of an area </a:t>
            </a:r>
            <a:r>
              <a:rPr lang="it-IT" sz="2400" dirty="0" err="1">
                <a:latin typeface="Bahnschrift SemiLight" panose="020B0502040204020203" pitchFamily="34" charset="0"/>
              </a:rPr>
              <a:t>could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evaluate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vegetation’s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distribution</a:t>
            </a:r>
            <a:r>
              <a:rPr lang="it-IT" sz="2400" dirty="0">
                <a:latin typeface="Bahnschrift SemiLight" panose="020B0502040204020203" pitchFamily="34" charset="0"/>
              </a:rPr>
              <a:t> and with the help of </a:t>
            </a:r>
            <a:r>
              <a:rPr lang="it-IT" sz="2400" dirty="0" err="1">
                <a:latin typeface="Bahnschrift SemiLight" panose="020B0502040204020203" pitchFamily="34" charset="0"/>
              </a:rPr>
              <a:t>environmental</a:t>
            </a:r>
            <a:r>
              <a:rPr lang="it-IT" sz="2400" dirty="0">
                <a:latin typeface="Bahnschrift SemiLight" panose="020B0502040204020203" pitchFamily="34" charset="0"/>
              </a:rPr>
              <a:t> data, </a:t>
            </a:r>
            <a:r>
              <a:rPr lang="it-IT" sz="2400" dirty="0" err="1">
                <a:latin typeface="Bahnschrift SemiLight" panose="020B0502040204020203" pitchFamily="34" charset="0"/>
              </a:rPr>
              <a:t>predict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whether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there’s</a:t>
            </a:r>
            <a:r>
              <a:rPr lang="it-IT" sz="2400" dirty="0">
                <a:latin typeface="Bahnschrift SemiLight" panose="020B0502040204020203" pitchFamily="34" charset="0"/>
              </a:rPr>
              <a:t> risk </a:t>
            </a:r>
            <a:r>
              <a:rPr lang="it-IT" sz="2400" dirty="0" err="1">
                <a:latin typeface="Bahnschrift SemiLight" panose="020B0502040204020203" pitchFamily="34" charset="0"/>
              </a:rPr>
              <a:t>it’s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going</a:t>
            </a:r>
            <a:r>
              <a:rPr lang="it-IT" sz="2400" dirty="0">
                <a:latin typeface="Bahnschrift SemiLight" panose="020B0502040204020203" pitchFamily="34" charset="0"/>
              </a:rPr>
              <a:t> to </a:t>
            </a:r>
            <a:r>
              <a:rPr lang="it-IT" sz="2400" dirty="0" err="1">
                <a:latin typeface="Bahnschrift SemiLight" panose="020B0502040204020203" pitchFamily="34" charset="0"/>
              </a:rPr>
              <a:t>get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worse</a:t>
            </a:r>
            <a:r>
              <a:rPr lang="it-IT" sz="2400" dirty="0">
                <a:latin typeface="Bahnschrift SemiLight" panose="020B0502040204020203" pitchFamily="34" charset="0"/>
              </a:rPr>
              <a:t>. </a:t>
            </a:r>
            <a:endParaRPr lang="it-IT" sz="2400" i="1" dirty="0">
              <a:latin typeface="Bahnschrift SemiLight" panose="020B05020402040202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9F9A18E-B00A-52FC-634E-D0FAD5B784C8}"/>
              </a:ext>
            </a:extLst>
          </p:cNvPr>
          <p:cNvSpPr txBox="1"/>
          <p:nvPr/>
        </p:nvSpPr>
        <p:spPr>
          <a:xfrm>
            <a:off x="3135971" y="4960288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Or </a:t>
            </a:r>
            <a:r>
              <a:rPr lang="it-IT" sz="2400" i="1" dirty="0" err="1">
                <a:latin typeface="Bahnschrift SemiLight" panose="020B0502040204020203" pitchFamily="34" charset="0"/>
              </a:rPr>
              <a:t>not</a:t>
            </a:r>
            <a:r>
              <a:rPr lang="it-IT" sz="2400" i="1" dirty="0">
                <a:latin typeface="Bahnschrift SemiLigh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40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49FFE5-3C78-D612-01D7-747330FBD480}"/>
              </a:ext>
            </a:extLst>
          </p:cNvPr>
          <p:cNvSpPr txBox="1">
            <a:spLocks/>
          </p:cNvSpPr>
          <p:nvPr/>
        </p:nvSpPr>
        <p:spPr>
          <a:xfrm>
            <a:off x="1246688" y="1582568"/>
            <a:ext cx="9444757" cy="10792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000" b="1" dirty="0">
                <a:latin typeface="Bahnschrift SemiBold" panose="020B0502040204020203" pitchFamily="34" charset="0"/>
              </a:rPr>
              <a:t>1. Image </a:t>
            </a:r>
            <a:r>
              <a:rPr lang="it-IT" sz="8000" b="1" dirty="0" err="1">
                <a:latin typeface="Bahnschrift SemiBold" panose="020B0502040204020203" pitchFamily="34" charset="0"/>
              </a:rPr>
              <a:t>recognition</a:t>
            </a:r>
            <a:endParaRPr lang="it-IT" sz="8000" b="1" dirty="0">
              <a:latin typeface="Bahnschrift SemiBold" panose="020B05020402040202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ADA7C6F-5C1B-8AB3-8C91-E0C95E380478}"/>
              </a:ext>
            </a:extLst>
          </p:cNvPr>
          <p:cNvSpPr txBox="1"/>
          <p:nvPr/>
        </p:nvSpPr>
        <p:spPr>
          <a:xfrm>
            <a:off x="1246689" y="3008236"/>
            <a:ext cx="994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Bahnschrift SemiLight" panose="020B0502040204020203" pitchFamily="34" charset="0"/>
              </a:rPr>
              <a:t>Feeding</a:t>
            </a:r>
            <a:r>
              <a:rPr lang="it-IT" sz="2400" dirty="0">
                <a:latin typeface="Bahnschrift SemiLight" panose="020B0502040204020203" pitchFamily="34" charset="0"/>
              </a:rPr>
              <a:t> a </a:t>
            </a:r>
            <a:r>
              <a:rPr lang="it-IT" sz="2400" dirty="0" err="1">
                <a:latin typeface="Bahnschrift SemiLight" panose="020B0502040204020203" pitchFamily="34" charset="0"/>
              </a:rPr>
              <a:t>Convolution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Neural</a:t>
            </a:r>
            <a:r>
              <a:rPr lang="it-IT" sz="2400" dirty="0">
                <a:latin typeface="Bahnschrift SemiLight" panose="020B0502040204020203" pitchFamily="34" charset="0"/>
              </a:rPr>
              <a:t> Network a </a:t>
            </a:r>
            <a:r>
              <a:rPr lang="it-IT" sz="2400" dirty="0" err="1">
                <a:latin typeface="Bahnschrift SemiLight" panose="020B0502040204020203" pitchFamily="34" charset="0"/>
              </a:rPr>
              <a:t>tasty</a:t>
            </a:r>
            <a:r>
              <a:rPr lang="it-IT" sz="2400" dirty="0">
                <a:latin typeface="Bahnschrift SemiLight" panose="020B0502040204020203" pitchFamily="34" charset="0"/>
              </a:rPr>
              <a:t> Landsat 8 OLI-TIRS C2 L1 image and </a:t>
            </a:r>
            <a:r>
              <a:rPr lang="it-IT" sz="2400" dirty="0" err="1">
                <a:latin typeface="Bahnschrift SemiLight" panose="020B0502040204020203" pitchFamily="34" charset="0"/>
              </a:rPr>
              <a:t>hoping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it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understands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what’s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desert</a:t>
            </a:r>
            <a:r>
              <a:rPr lang="it-IT" sz="2400" dirty="0">
                <a:latin typeface="Bahnschrift SemiLight" panose="020B0502040204020203" pitchFamily="34" charset="0"/>
              </a:rPr>
              <a:t>, and </a:t>
            </a:r>
            <a:r>
              <a:rPr lang="it-IT" sz="2400" dirty="0" err="1">
                <a:latin typeface="Bahnschrift SemiLight" panose="020B0502040204020203" pitchFamily="34" charset="0"/>
              </a:rPr>
              <a:t>what’s</a:t>
            </a:r>
            <a:r>
              <a:rPr lang="it-IT" sz="2400" dirty="0">
                <a:latin typeface="Bahnschrift SemiLight" panose="020B0502040204020203" pitchFamily="34" charset="0"/>
              </a:rPr>
              <a:t> </a:t>
            </a:r>
            <a:r>
              <a:rPr lang="it-IT" sz="2400" dirty="0" err="1">
                <a:latin typeface="Bahnschrift SemiLight" panose="020B0502040204020203" pitchFamily="34" charset="0"/>
              </a:rPr>
              <a:t>plants</a:t>
            </a:r>
            <a:r>
              <a:rPr lang="it-IT" sz="2400" dirty="0">
                <a:latin typeface="Bahnschrift SemiLight" panose="020B0502040204020203" pitchFamily="34" charset="0"/>
              </a:rPr>
              <a:t>.</a:t>
            </a:r>
          </a:p>
          <a:p>
            <a:endParaRPr lang="it-IT" sz="2400" dirty="0">
              <a:latin typeface="Bahnschrift SemiLigh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B3A2093-C1A3-ABD5-0E35-31923EA87FB4}"/>
              </a:ext>
            </a:extLst>
          </p:cNvPr>
          <p:cNvSpPr txBox="1"/>
          <p:nvPr/>
        </p:nvSpPr>
        <p:spPr>
          <a:xfrm>
            <a:off x="1246688" y="4093364"/>
            <a:ext cx="904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latin typeface="Bahnschrift SemiLight" panose="020B0502040204020203" pitchFamily="34" charset="0"/>
              </a:rPr>
              <a:t>Easy, no?</a:t>
            </a:r>
          </a:p>
        </p:txBody>
      </p:sp>
    </p:spTree>
    <p:extLst>
      <p:ext uri="{BB962C8B-B14F-4D97-AF65-F5344CB8AC3E}">
        <p14:creationId xmlns:p14="http://schemas.microsoft.com/office/powerpoint/2010/main" val="168292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A5ADC6F-39E7-2831-DE3A-BEFAD19E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olo 1">
            <a:extLst>
              <a:ext uri="{FF2B5EF4-FFF2-40B4-BE49-F238E27FC236}">
                <a16:creationId xmlns:a16="http://schemas.microsoft.com/office/drawing/2014/main" id="{4CF69662-2D16-57FA-25CF-03F4348A6A4B}"/>
              </a:ext>
            </a:extLst>
          </p:cNvPr>
          <p:cNvSpPr txBox="1">
            <a:spLocks/>
          </p:cNvSpPr>
          <p:nvPr/>
        </p:nvSpPr>
        <p:spPr>
          <a:xfrm>
            <a:off x="1251029" y="865343"/>
            <a:ext cx="9689941" cy="51273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900" b="1" dirty="0" err="1">
                <a:latin typeface="Bahnschrift SemiBold" panose="020B0502040204020203" pitchFamily="34" charset="0"/>
              </a:rPr>
              <a:t>This</a:t>
            </a:r>
            <a:r>
              <a:rPr lang="it-IT" sz="14900" b="1" dirty="0">
                <a:latin typeface="Bahnschrift SemiBold" panose="020B0502040204020203" pitchFamily="34" charset="0"/>
              </a:rPr>
              <a:t> </a:t>
            </a:r>
            <a:r>
              <a:rPr lang="it-IT" sz="14900" b="1" dirty="0" err="1">
                <a:latin typeface="Bahnschrift SemiBold" panose="020B0502040204020203" pitchFamily="34" charset="0"/>
              </a:rPr>
              <a:t>is</a:t>
            </a:r>
            <a:r>
              <a:rPr lang="it-IT" sz="14900" b="1" dirty="0">
                <a:latin typeface="Bahnschrift SemiBold" panose="020B0502040204020203" pitchFamily="34" charset="0"/>
              </a:rPr>
              <a:t> a </a:t>
            </a:r>
            <a:r>
              <a:rPr lang="it-IT" sz="14900" b="1" dirty="0" err="1">
                <a:latin typeface="Bahnschrift SemiBold" panose="020B0502040204020203" pitchFamily="34" charset="0"/>
              </a:rPr>
              <a:t>desert</a:t>
            </a:r>
            <a:r>
              <a:rPr lang="it-IT" sz="14900" b="1" dirty="0">
                <a:latin typeface="Bahnschrift SemiBol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80041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Widescreen</PresentationFormat>
  <Paragraphs>47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Bahnschrift SemiBold</vt:lpstr>
      <vt:lpstr>Bahnschrift SemiLight</vt:lpstr>
      <vt:lpstr>Calibri</vt:lpstr>
      <vt:lpstr>Calibri Light</vt:lpstr>
      <vt:lpstr>Tema di Office</vt:lpstr>
      <vt:lpstr>Qgreen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Selden</dc:creator>
  <cp:lastModifiedBy>M Selden</cp:lastModifiedBy>
  <cp:revision>6</cp:revision>
  <dcterms:created xsi:type="dcterms:W3CDTF">2024-08-09T19:34:54Z</dcterms:created>
  <dcterms:modified xsi:type="dcterms:W3CDTF">2024-08-09T20:47:09Z</dcterms:modified>
</cp:coreProperties>
</file>